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70" r:id="rId5"/>
    <p:sldId id="266" r:id="rId6"/>
    <p:sldId id="269" r:id="rId7"/>
    <p:sldId id="268" r:id="rId8"/>
    <p:sldId id="258" r:id="rId9"/>
    <p:sldId id="264" r:id="rId10"/>
    <p:sldId id="271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61973-651F-4F2B-B39D-6628D02C7FD6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53343-4D71-4F70-9570-78BDF223B39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53343-4D71-4F70-9570-78BDF223B393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8B9D2-1AF3-43F9-83AD-5F669E908DEC}" type="datetimeFigureOut">
              <a:rPr lang="uk-UA" smtClean="0"/>
              <a:pPr/>
              <a:t>10.11.2025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EF889-32D0-4AEF-971B-2D25379A9ED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58000"/>
          </a:blip>
          <a:srcRect t="12422" r="38296" b="10798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3874442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Про управління публічними інвестиціями в </a:t>
            </a:r>
            <a:br>
              <a:rPr lang="uk-UA" sz="4800" b="1" dirty="0" smtClean="0"/>
            </a:br>
            <a:r>
              <a:rPr lang="uk-UA" sz="4800" b="1" dirty="0" smtClean="0"/>
              <a:t>Прилуцькій міській територіальній громаді</a:t>
            </a:r>
            <a:endParaRPr lang="uk-UA" sz="4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22266" r="25567" b="25563"/>
          <a:stretch>
            <a:fillRect/>
          </a:stretch>
        </p:blipFill>
        <p:spPr bwMode="auto">
          <a:xfrm>
            <a:off x="0" y="404664"/>
            <a:ext cx="9144000" cy="563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412776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b="1" dirty="0" smtClean="0"/>
              <a:t>Публічні інвестиції – </a:t>
            </a:r>
            <a:r>
              <a:rPr lang="uk-UA" sz="3600" dirty="0" smtClean="0"/>
              <a:t>це вкладення коштів з державних або місцевих бюджетів, спрямовані на створення та модернізацію основних фондів, реалізацію проєктів і програм для досягнення соціально-економічного ефекту</a:t>
            </a:r>
            <a:endParaRPr lang="uk-UA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3517" t="23250" r="32208" b="23594"/>
          <a:stretch>
            <a:fillRect/>
          </a:stretch>
        </p:blipFill>
        <p:spPr bwMode="auto">
          <a:xfrm>
            <a:off x="0" y="332656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КАЛЕНДАР ПЛАНУВАННЯ ПУБЛІЧНИХ ІНВЕСТИЦІЙ НА МІСЦЕВОМУ РІВНІ </a:t>
            </a:r>
            <a:b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статей 2, 22, 24-2, 26, 28, 33-1, 35, 38, 40, 62, 71, 74, 75-1, 75-2, 76, 97, 101, 103-3, 105, 110 Бюджетного кодексу </a:t>
            </a: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3002" t="16360" r="13945" b="6250"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22266" r="25567" b="25563"/>
          <a:stretch>
            <a:fillRect/>
          </a:stretch>
        </p:blipFill>
        <p:spPr bwMode="auto">
          <a:xfrm>
            <a:off x="0" y="404664"/>
            <a:ext cx="9144000" cy="563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22266" r="26121" b="24579"/>
          <a:stretch>
            <a:fillRect/>
          </a:stretch>
        </p:blipFill>
        <p:spPr bwMode="auto">
          <a:xfrm>
            <a:off x="0" y="620687"/>
            <a:ext cx="9144000" cy="561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22266" r="24460" b="25563"/>
          <a:stretch>
            <a:fillRect/>
          </a:stretch>
        </p:blipFill>
        <p:spPr bwMode="auto">
          <a:xfrm>
            <a:off x="0" y="476671"/>
            <a:ext cx="9144000" cy="526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4070" t="28172" r="41735" b="32453"/>
          <a:stretch>
            <a:fillRect/>
          </a:stretch>
        </p:blipFill>
        <p:spPr bwMode="auto">
          <a:xfrm>
            <a:off x="0" y="188640"/>
            <a:ext cx="9144000" cy="636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Кількість </a:t>
            </a:r>
            <a:r>
              <a:rPr lang="uk-UA" sz="27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приорітетних</a:t>
            </a:r>
            <a:r>
              <a:rPr lang="uk-UA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інвестиційних проєктів (</a:t>
            </a:r>
            <a:r>
              <a:rPr lang="uk-UA" sz="27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ПІП</a:t>
            </a:r>
            <a:r>
              <a:rPr lang="uk-UA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uk-UA" sz="27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що планується реалізувати протягом 2026 – 2028 років.</a:t>
            </a:r>
            <a:r>
              <a:rPr lang="uk-UA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>
                <a:latin typeface="Times New Roman" pitchFamily="18" charset="0"/>
                <a:cs typeface="Times New Roman" pitchFamily="18" charset="0"/>
              </a:rPr>
            </a:br>
            <a:endParaRPr lang="uk-UA" sz="27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1052737"/>
          <a:ext cx="8352928" cy="4934451"/>
        </p:xfrm>
        <a:graphic>
          <a:graphicData uri="http://schemas.openxmlformats.org/drawingml/2006/table">
            <a:tbl>
              <a:tblPr/>
              <a:tblGrid>
                <a:gridCol w="2664296"/>
                <a:gridCol w="1152128"/>
                <a:gridCol w="1062804"/>
                <a:gridCol w="868425"/>
                <a:gridCol w="868425"/>
                <a:gridCol w="868425"/>
                <a:gridCol w="868425"/>
              </a:tblGrid>
              <a:tr h="8093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spc="-10" dirty="0">
                          <a:latin typeface="Times New Roman"/>
                          <a:ea typeface="Times New Roman"/>
                          <a:cs typeface="Times New Roman"/>
                        </a:rPr>
                        <a:t>СЕКТОР розвитку/відновлення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К-сть</a:t>
                      </a: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напрямів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Кі-сть</a:t>
                      </a: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проєктів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Орієнтовні потреби щодо здійснення публічних інвестицій, тис. грн.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0465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2026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2027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2028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Всього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5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Освіта і наука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" algn="ctr">
                        <a:spcAft>
                          <a:spcPts val="0"/>
                        </a:spcAft>
                      </a:pPr>
                      <a:r>
                        <a:rPr lang="uk-UA" sz="1800" spc="-1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15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143 493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67 547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211 040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Охорона здоров’я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spc="-1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43 034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59 647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102 681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Транспорт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spc="-1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105 435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67 322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 31 840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204 597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Довкілля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spcAft>
                          <a:spcPts val="0"/>
                        </a:spcAft>
                      </a:pPr>
                      <a:r>
                        <a:rPr lang="uk-UA" sz="1800" spc="-1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12 700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12 700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Енергетика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spc="-1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5 100 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5 100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3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Муніципальна інфраструктура та послуги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6 500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13 000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71 100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90 600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  Соціальна сфера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11 000 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latin typeface="Times New Roman"/>
                          <a:ea typeface="Times New Roman"/>
                          <a:cs typeface="Times New Roman"/>
                        </a:rPr>
                        <a:t>5 000 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16 000  </a:t>
                      </a: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ВСЬОГО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318 418  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212 507  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120 740  </a:t>
                      </a:r>
                      <a:endParaRPr lang="uk-UA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651 665  </a:t>
                      </a: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285" marR="482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145</Words>
  <Application>Microsoft Office PowerPoint</Application>
  <PresentationFormat>Экран (4:3)</PresentationFormat>
  <Paragraphs>64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Про управління публічними інвестиціями в  Прилуцькій міській територіальній громаді</vt:lpstr>
      <vt:lpstr>Слайд 2</vt:lpstr>
      <vt:lpstr>Слайд 3</vt:lpstr>
      <vt:lpstr> КАЛЕНДАР ПЛАНУВАННЯ ПУБЛІЧНИХ ІНВЕСТИЦІЙ НА МІСЦЕВОМУ РІВНІ  згідно статей 2, 22, 24-2, 26, 28, 33-1, 35, 38, 40, 62, 71, 74, 75-1, 75-2, 76, 97, 101, 103-3, 105, 110 Бюджетного кодексу України  </vt:lpstr>
      <vt:lpstr>Слайд 5</vt:lpstr>
      <vt:lpstr>Слайд 6</vt:lpstr>
      <vt:lpstr>Слайд 7</vt:lpstr>
      <vt:lpstr>Слайд 8</vt:lpstr>
      <vt:lpstr>  Кількість приорітетних інвестиційних проєктів (ПІП), що планується реалізувати протягом 2026 – 2028 років.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21</cp:revision>
  <dcterms:created xsi:type="dcterms:W3CDTF">2025-11-07T11:22:25Z</dcterms:created>
  <dcterms:modified xsi:type="dcterms:W3CDTF">2025-11-10T06:22:53Z</dcterms:modified>
</cp:coreProperties>
</file>